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01"/>
  </p:notesMasterIdLst>
  <p:handoutMasterIdLst>
    <p:handoutMasterId r:id="rId102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2823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2428" r:id="rId55"/>
    <p:sldId id="2719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3051" r:id="rId66"/>
    <p:sldId id="2831" r:id="rId67"/>
    <p:sldId id="2838" r:id="rId68"/>
    <p:sldId id="2421" r:id="rId69"/>
    <p:sldId id="2814" r:id="rId70"/>
    <p:sldId id="2703" r:id="rId71"/>
    <p:sldId id="3084" r:id="rId72"/>
    <p:sldId id="2739" r:id="rId73"/>
    <p:sldId id="3086" r:id="rId74"/>
    <p:sldId id="3087" r:id="rId75"/>
    <p:sldId id="3088" r:id="rId76"/>
    <p:sldId id="3089" r:id="rId77"/>
    <p:sldId id="3090" r:id="rId78"/>
    <p:sldId id="2436" r:id="rId79"/>
    <p:sldId id="2437" r:id="rId80"/>
    <p:sldId id="2541" r:id="rId81"/>
    <p:sldId id="2451" r:id="rId82"/>
    <p:sldId id="2559" r:id="rId83"/>
    <p:sldId id="1841" r:id="rId84"/>
    <p:sldId id="1901" r:id="rId85"/>
    <p:sldId id="3085" r:id="rId86"/>
    <p:sldId id="1904" r:id="rId87"/>
    <p:sldId id="1929" r:id="rId88"/>
    <p:sldId id="2839" r:id="rId89"/>
    <p:sldId id="1930" r:id="rId90"/>
    <p:sldId id="2753" r:id="rId91"/>
    <p:sldId id="1903" r:id="rId92"/>
    <p:sldId id="3037" r:id="rId93"/>
    <p:sldId id="2623" r:id="rId94"/>
    <p:sldId id="2645" r:id="rId95"/>
    <p:sldId id="2764" r:id="rId96"/>
    <p:sldId id="2630" r:id="rId97"/>
    <p:sldId id="2615" r:id="rId98"/>
    <p:sldId id="2748" r:id="rId99"/>
    <p:sldId id="3043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7"/>
    <p:restoredTop sz="97532"/>
  </p:normalViewPr>
  <p:slideViewPr>
    <p:cSldViewPr snapToGrid="0" snapToObjects="1">
      <p:cViewPr varScale="1">
        <p:scale>
          <a:sx n="201" d="100"/>
          <a:sy n="201" d="100"/>
        </p:scale>
        <p:origin x="912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4/22/24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2.05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2372234" y="1362759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10213" y="4117733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096000" y="3082565"/>
            <a:ext cx="5498339" cy="2228647"/>
            <a:chOff x="6023937" y="2850318"/>
            <a:chExt cx="5498339" cy="222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10210" y="4155635"/>
              <a:ext cx="421206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937" y="28503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23937" y="4617300"/>
              <a:ext cx="1286273" cy="822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418929" y="1164550"/>
            <a:ext cx="5046643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NULL)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861767" y="1924452"/>
            <a:ext cx="5046643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NULL;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4636721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915631" y="3678933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4561669"/>
            <a:ext cx="3154681" cy="707886"/>
            <a:chOff x="4060867" y="3639076"/>
            <a:chExt cx="3154681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2729909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5706586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13681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2D array of chars  (where rows </a:t>
            </a:r>
            <a:r>
              <a:rPr lang="en-US" sz="2400" dirty="0">
                <a:solidFill>
                  <a:srgbClr val="2C895B"/>
                </a:solidFill>
              </a:rPr>
              <a:t>may include </a:t>
            </a:r>
            <a:r>
              <a:rPr lang="en-US" sz="2400" dirty="0">
                <a:solidFill>
                  <a:schemeClr val="accent1"/>
                </a:solidFill>
              </a:rPr>
              <a:t>strings)</a:t>
            </a:r>
            <a:endParaRPr lang="en-US" sz="2400" dirty="0"/>
          </a:p>
          <a:p>
            <a:r>
              <a:rPr lang="en-US" sz="2400" dirty="0"/>
              <a:t>Each row has </a:t>
            </a:r>
            <a:r>
              <a:rPr lang="en-US" sz="2400" dirty="0">
                <a:solidFill>
                  <a:schemeClr val="accent1"/>
                </a:solidFill>
              </a:rPr>
              <a:t>the same fixed number of memory allocated </a:t>
            </a:r>
            <a:endParaRPr lang="en-US" sz="2400" dirty="0"/>
          </a:p>
          <a:p>
            <a:r>
              <a:rPr lang="en-US" sz="2400" dirty="0"/>
              <a:t>All the rows are the same length regardless of the actual string length)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aos2d[3][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126010" y="3442898"/>
            <a:ext cx="1361897" cy="1098527"/>
            <a:chOff x="188955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231860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557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851425" y="248496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881702" y="2043065"/>
          <a:ext cx="691634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0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66492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5110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43415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40968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35015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1719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2700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562265" y="2032818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837756" y="2228417"/>
            <a:ext cx="1043947" cy="380305"/>
            <a:chOff x="1837756" y="2228417"/>
            <a:chExt cx="1043947" cy="38030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19437" y="2608578"/>
              <a:ext cx="962266" cy="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837756" y="2228417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763450" y="1975873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3287493" y="3814090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516989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2535893" y="3829359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44632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546023" y="4337590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235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3581667" y="3315890"/>
            <a:ext cx="6323442" cy="1443073"/>
            <a:chOff x="2863002" y="3308945"/>
            <a:chExt cx="6323442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080621" y="3370697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3102507" y="501671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39359" y="2700895"/>
            <a:ext cx="2412775" cy="3595068"/>
            <a:chOff x="352497" y="2711732"/>
            <a:chExt cx="2412775" cy="35950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1183110" y="2711732"/>
              <a:ext cx="49349" cy="261332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1523011" y="4346872"/>
              <a:ext cx="1242261" cy="103659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42742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4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62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1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660035"/>
            <a:ext cx="10871200" cy="58038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5" y="2080022"/>
            <a:ext cx="5710715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returnType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550238"/>
            <a:ext cx="6568082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returnType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020454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(*name)(arg1, …,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argN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2000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name(arg1, …,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argN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2000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2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1588"/>
            <a:ext cx="6379414" cy="592931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306101" y="4702825"/>
            <a:ext cx="6887117" cy="2004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f,a,len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(*f)() to each array element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(*f)(int),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*a, 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(int *p = a; p &lt; a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++p) 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*p =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f(*p);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add1(int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320949" y="644519"/>
            <a:ext cx="6150275" cy="39121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array[] = {4, 8, 15, 16, 23, 42};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(array)/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(array[0]);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EXIT_SUCCESS;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351763" y="5476213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4 8 15 16 23 42 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5 9 16 17 24 43 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602716"/>
            <a:ext cx="5012076" cy="18273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*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(int *p = a; p 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++p)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(”%d ”, *p);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(”\n”);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261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dirty="0"/>
              <a:t>Freed memory is used in future allocation 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834887" y="3560886"/>
            <a:ext cx="10769738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lose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!, NULL check not shown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816" y="1025696"/>
            <a:ext cx="4834340" cy="1045314"/>
          </a:xfrm>
        </p:spPr>
        <p:txBody>
          <a:bodyPr/>
          <a:lstStyle/>
          <a:p>
            <a:r>
              <a:rPr lang="en-US" dirty="0" err="1"/>
              <a:t>Valgrind</a:t>
            </a:r>
            <a:r>
              <a:rPr lang="en-US" dirty="0"/>
              <a:t> – Finding Buffer Overflows and Memory leaks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52188" y="324911"/>
            <a:ext cx="713862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1 #define SZ 50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2 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3 int 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4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5     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6     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malloc(SZ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 == NULL)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7         return EXIT_FAILURE;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8  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*(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SZ) = 'A';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9    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DCCD9A-E9A7-261C-FB2A-D6A5883C8BB5}"/>
              </a:ext>
            </a:extLst>
          </p:cNvPr>
          <p:cNvSpPr/>
          <p:nvPr/>
        </p:nvSpPr>
        <p:spPr bwMode="auto">
          <a:xfrm>
            <a:off x="268224" y="3429000"/>
            <a:ext cx="816864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valgrind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 --leak-check=full --leak-resolution=med -s ./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valgexample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 write of size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0x10444: main (valg.c:8)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Address 0x49d305a is 0 bytes after a block of size 50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alloc'd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 bytes in 1 blocks are definitely lost in loss record 1 of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 SUMMARY: 2 errors from 2 contexts (suppressed: 0 from 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50962-C62B-377F-9723-94755E1A57C1}"/>
              </a:ext>
            </a:extLst>
          </p:cNvPr>
          <p:cNvGrpSpPr/>
          <p:nvPr/>
        </p:nvGrpSpPr>
        <p:grpSpPr>
          <a:xfrm>
            <a:off x="4781264" y="3670256"/>
            <a:ext cx="6820966" cy="646331"/>
            <a:chOff x="-2240953" y="3960458"/>
            <a:chExt cx="6820966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D3F8FD-3374-CF96-3647-2CDB2B085713}"/>
                </a:ext>
              </a:extLst>
            </p:cNvPr>
            <p:cNvSpPr txBox="1"/>
            <p:nvPr/>
          </p:nvSpPr>
          <p:spPr>
            <a:xfrm>
              <a:off x="1740194" y="3960458"/>
              <a:ext cx="2839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Writing outside of allocated buffer space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3E75ED-5791-C0AC-787E-5EA4B10ABA7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2240953" y="4283624"/>
              <a:ext cx="3981147" cy="13525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2229B0-494D-8C68-7401-6AD11F91199F}"/>
              </a:ext>
            </a:extLst>
          </p:cNvPr>
          <p:cNvGrpSpPr/>
          <p:nvPr/>
        </p:nvGrpSpPr>
        <p:grpSpPr>
          <a:xfrm>
            <a:off x="8213132" y="5115287"/>
            <a:ext cx="3210772" cy="369332"/>
            <a:chOff x="-2219568" y="4194736"/>
            <a:chExt cx="3210772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D925DA-4DD7-A23C-52F7-9C7DF8F77680}"/>
                </a:ext>
              </a:extLst>
            </p:cNvPr>
            <p:cNvSpPr txBox="1"/>
            <p:nvPr/>
          </p:nvSpPr>
          <p:spPr>
            <a:xfrm>
              <a:off x="-1044659" y="4194736"/>
              <a:ext cx="203586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Memory not freed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5067A1-6676-80D1-E4BA-E381B6EC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19568" y="4379402"/>
              <a:ext cx="1098557" cy="8909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92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51710</TotalTime>
  <Words>14904</Words>
  <Application>Microsoft Macintosh PowerPoint</Application>
  <PresentationFormat>Widescreen</PresentationFormat>
  <Paragraphs>2949</Paragraphs>
  <Slides>99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Arial</vt:lpstr>
      <vt:lpstr>Arial Regular</vt:lpstr>
      <vt:lpstr>Calibri</vt:lpstr>
      <vt:lpstr>Cambria Math</vt:lpstr>
      <vt:lpstr>CMU Bright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</vt:lpstr>
      <vt:lpstr>Returning a Pointer To a Local Variable (Dangling Pointer) </vt:lpstr>
      <vt:lpstr>Copying Strings: Use the Sentinel; libc:  strncpy()</vt:lpstr>
      <vt:lpstr>String Literals (Read-Only) in Expressions</vt:lpstr>
      <vt:lpstr>String Literals, Mutable and Immutable arrays - 1</vt:lpstr>
      <vt:lpstr>2D Arrays</vt:lpstr>
      <vt:lpstr>2D Array of Char (where elements may contain strings)</vt:lpstr>
      <vt:lpstr>Pointer Array to Strings (This is NOT a 2D array)</vt:lpstr>
      <vt:lpstr>String Literals, Mutable and Immutable arrays - 2</vt:lpstr>
      <vt:lpstr>Pointer Array to Mutable Strings</vt:lpstr>
      <vt:lpstr>Pointer Array to Strings</vt:lpstr>
      <vt:lpstr>main() Command line arguments: argc, argv</vt:lpstr>
      <vt:lpstr>main() Command line arguments: argc, argv</vt:lpstr>
      <vt:lpstr>Printing argv char at a time</vt:lpstr>
      <vt:lpstr>main() Command line arguments: argc, argv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The Heap Memory Segment</vt:lpstr>
      <vt:lpstr>Heap Dynamic Memory Allocation Library Functions</vt:lpstr>
      <vt:lpstr>Use of Malloc</vt:lpstr>
      <vt:lpstr>Use of Malloc</vt:lpstr>
      <vt:lpstr>Using and Freeing Heap Memory </vt:lpstr>
      <vt:lpstr>Heap Memory "Leaks"</vt:lpstr>
      <vt:lpstr>Valgrind – Finding Buffer Overflows and Memory leaks</vt:lpstr>
      <vt:lpstr>More Dangling Pointers: Reusing "freed" memory</vt:lpstr>
      <vt:lpstr>strdup(): Allocate Space and Copy a String</vt:lpstr>
      <vt:lpstr>Calloc()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2495</cp:revision>
  <cp:lastPrinted>2022-10-19T02:08:05Z</cp:lastPrinted>
  <dcterms:created xsi:type="dcterms:W3CDTF">2018-10-05T16:35:28Z</dcterms:created>
  <dcterms:modified xsi:type="dcterms:W3CDTF">2024-04-22T21:51:01Z</dcterms:modified>
  <cp:category/>
</cp:coreProperties>
</file>